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
  </p:notesMasterIdLst>
  <p:sldIdLst>
    <p:sldId id="256" r:id="rId2"/>
    <p:sldId id="257" r:id="rId3"/>
    <p:sldId id="259" r:id="rId4"/>
    <p:sldId id="260" r:id="rId5"/>
    <p:sldId id="261" r:id="rId6"/>
    <p:sldId id="263" r:id="rId7"/>
    <p:sldId id="281" r:id="rId8"/>
    <p:sldId id="265" r:id="rId9"/>
    <p:sldId id="280" r:id="rId10"/>
    <p:sldId id="282" r:id="rId11"/>
  </p:sldIdLst>
  <p:sldSz cx="9144000" cy="5143500" type="screen16x9"/>
  <p:notesSz cx="6858000" cy="9144000"/>
  <p:embeddedFontLst>
    <p:embeddedFont>
      <p:font typeface="Nanum Gothic" panose="020B0604020202020204" charset="-127"/>
      <p:regular r:id="rId13"/>
      <p:bold r:id="rId14"/>
    </p:embeddedFont>
    <p:embeddedFont>
      <p:font typeface="Alegreya Sans SC" panose="020B0604020202020204" charset="0"/>
      <p:regular r:id="rId15"/>
      <p:bold r:id="rId16"/>
      <p:italic r:id="rId17"/>
      <p:boldItalic r:id="rId18"/>
    </p:embeddedFont>
    <p:embeddedFont>
      <p:font typeface="Algerian" panose="04020705040A02060702" pitchFamily="82" charset="0"/>
      <p:regular r:id="rId19"/>
    </p:embeddedFont>
    <p:embeddedFont>
      <p:font typeface="Amasis MT Pro Black" panose="02040A04050005020304" pitchFamily="18" charset="0"/>
      <p:bold r:id="rId20"/>
      <p:boldItalic r:id="rId21"/>
    </p:embeddedFont>
    <p:embeddedFont>
      <p:font typeface="Roboto Condensed" panose="02000000000000000000" pitchFamily="2"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6208E5-946A-43B0-8D7B-B0D78FAFF89E}">
  <a:tblStyle styleId="{876208E5-946A-43B0-8D7B-B0D78FAFF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5f1c055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5f1c0551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5f1c0551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5f1c0551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c6ee8f484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c6ee8f484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2"/>
        <p:cNvGrpSpPr/>
        <p:nvPr/>
      </p:nvGrpSpPr>
      <p:grpSpPr>
        <a:xfrm>
          <a:off x="0" y="0"/>
          <a:ext cx="0" cy="0"/>
          <a:chOff x="0" y="0"/>
          <a:chExt cx="0" cy="0"/>
        </a:xfrm>
      </p:grpSpPr>
      <p:sp>
        <p:nvSpPr>
          <p:cNvPr id="5973" name="Google Shape;5973;gc709f4c2f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4" name="Google Shape;5974;gc709f4c2f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725" y="1532350"/>
            <a:ext cx="4982100" cy="16065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52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725" y="3099650"/>
            <a:ext cx="5166000" cy="511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660626"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91"/>
        <p:cNvGrpSpPr/>
        <p:nvPr/>
      </p:nvGrpSpPr>
      <p:grpSpPr>
        <a:xfrm>
          <a:off x="0" y="0"/>
          <a:ext cx="0" cy="0"/>
          <a:chOff x="0" y="0"/>
          <a:chExt cx="0" cy="0"/>
        </a:xfrm>
      </p:grpSpPr>
      <p:sp>
        <p:nvSpPr>
          <p:cNvPr id="292" name="Google Shape;292;p26"/>
          <p:cNvSpPr/>
          <p:nvPr/>
        </p:nvSpPr>
        <p:spPr>
          <a:xfrm rot="5400000">
            <a:off x="8078822" y="4234103"/>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10800000" flipH="1">
            <a:off x="6851291" y="4354059"/>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10800000" flipH="1">
            <a:off x="2" y="3811049"/>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10800000" flipH="1">
            <a:off x="610050" y="47518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10800000" flipH="1">
            <a:off x="8836150" y="46756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10800000" flipH="1">
            <a:off x="7193525" y="4904289"/>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10800000" flipH="1">
            <a:off x="1097447" y="468683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flipH="1">
            <a:off x="8622197" y="384548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11"/>
        <p:cNvGrpSpPr/>
        <p:nvPr/>
      </p:nvGrpSpPr>
      <p:grpSpPr>
        <a:xfrm>
          <a:off x="0" y="0"/>
          <a:ext cx="0" cy="0"/>
          <a:chOff x="0" y="0"/>
          <a:chExt cx="0" cy="0"/>
        </a:xfrm>
      </p:grpSpPr>
      <p:sp>
        <p:nvSpPr>
          <p:cNvPr id="312" name="Google Shape;312;p28"/>
          <p:cNvSpPr/>
          <p:nvPr/>
        </p:nvSpPr>
        <p:spPr>
          <a:xfrm rot="10800000" flipH="1">
            <a:off x="7675883" y="4014875"/>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flipH="1">
            <a:off x="8354351" y="18218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flipH="1">
            <a:off x="-12" y="3384775"/>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5400000" flipH="1">
            <a:off x="210513" y="46739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372438" y="34547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10800000" flipH="1">
            <a:off x="8386800" y="403571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8790050" y="107168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10800000" flipH="1">
            <a:off x="7132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430722" y="12737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74875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1564454" y="3849595"/>
            <a:ext cx="2565300" cy="42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21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9pPr>
          </a:lstStyle>
          <a:p>
            <a:endParaRPr/>
          </a:p>
        </p:txBody>
      </p:sp>
      <p:sp>
        <p:nvSpPr>
          <p:cNvPr id="46" name="Google Shape;46;p5"/>
          <p:cNvSpPr txBox="1">
            <a:spLocks noGrp="1"/>
          </p:cNvSpPr>
          <p:nvPr>
            <p:ph type="subTitle" idx="2"/>
          </p:nvPr>
        </p:nvSpPr>
        <p:spPr>
          <a:xfrm>
            <a:off x="1562575" y="2904750"/>
            <a:ext cx="2565300" cy="107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 name="Google Shape;47;p5"/>
          <p:cNvSpPr txBox="1">
            <a:spLocks noGrp="1"/>
          </p:cNvSpPr>
          <p:nvPr>
            <p:ph type="subTitle" idx="3"/>
          </p:nvPr>
        </p:nvSpPr>
        <p:spPr>
          <a:xfrm>
            <a:off x="5032879" y="3849595"/>
            <a:ext cx="2565300" cy="42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21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1800" b="1">
                <a:solidFill>
                  <a:schemeClr val="accent6"/>
                </a:solidFill>
                <a:latin typeface="Alegreya Sans SC"/>
                <a:ea typeface="Alegreya Sans SC"/>
                <a:cs typeface="Alegreya Sans SC"/>
                <a:sym typeface="Alegreya Sans SC"/>
              </a:defRPr>
            </a:lvl9pPr>
          </a:lstStyle>
          <a:p>
            <a:endParaRPr/>
          </a:p>
        </p:txBody>
      </p:sp>
      <p:sp>
        <p:nvSpPr>
          <p:cNvPr id="48" name="Google Shape;48;p5"/>
          <p:cNvSpPr txBox="1">
            <a:spLocks noGrp="1"/>
          </p:cNvSpPr>
          <p:nvPr>
            <p:ph type="subTitle" idx="4"/>
          </p:nvPr>
        </p:nvSpPr>
        <p:spPr>
          <a:xfrm>
            <a:off x="5031050" y="2904750"/>
            <a:ext cx="2565300" cy="107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5"/>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50" name="Google Shape;50;p5"/>
          <p:cNvSpPr/>
          <p:nvPr/>
        </p:nvSpPr>
        <p:spPr>
          <a:xfrm rot="5400000">
            <a:off x="7956651" y="419355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343050" y="10773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77772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8677275" y="4798125"/>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704850" y="7786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8782050" y="41314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96555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7"/>
          <p:cNvSpPr txBox="1">
            <a:spLocks noGrp="1"/>
          </p:cNvSpPr>
          <p:nvPr>
            <p:ph type="title"/>
          </p:nvPr>
        </p:nvSpPr>
        <p:spPr>
          <a:xfrm>
            <a:off x="96555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7"/>
          <p:cNvSpPr/>
          <p:nvPr/>
        </p:nvSpPr>
        <p:spPr>
          <a:xfrm rot="5400000">
            <a:off x="4540926" y="419355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7923658" y="428762"/>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5253075" y="46041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7901025" y="601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4167225" y="49780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498510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title"/>
          </p:nvPr>
        </p:nvSpPr>
        <p:spPr>
          <a:xfrm>
            <a:off x="498510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22" name="Google Shape;222;p22"/>
          <p:cNvSpPr txBox="1">
            <a:spLocks noGrp="1"/>
          </p:cNvSpPr>
          <p:nvPr>
            <p:ph type="title" idx="2"/>
          </p:nvPr>
        </p:nvSpPr>
        <p:spPr>
          <a:xfrm>
            <a:off x="947063"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3" name="Google Shape;223;p22"/>
          <p:cNvSpPr txBox="1">
            <a:spLocks noGrp="1"/>
          </p:cNvSpPr>
          <p:nvPr>
            <p:ph type="subTitle" idx="1"/>
          </p:nvPr>
        </p:nvSpPr>
        <p:spPr>
          <a:xfrm>
            <a:off x="894713"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4" name="Google Shape;224;p22"/>
          <p:cNvSpPr txBox="1">
            <a:spLocks noGrp="1"/>
          </p:cNvSpPr>
          <p:nvPr>
            <p:ph type="title" idx="3"/>
          </p:nvPr>
        </p:nvSpPr>
        <p:spPr>
          <a:xfrm>
            <a:off x="3563388"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5" name="Google Shape;225;p22"/>
          <p:cNvSpPr txBox="1">
            <a:spLocks noGrp="1"/>
          </p:cNvSpPr>
          <p:nvPr>
            <p:ph type="subTitle" idx="4"/>
          </p:nvPr>
        </p:nvSpPr>
        <p:spPr>
          <a:xfrm>
            <a:off x="3511038"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6" name="Google Shape;226;p22"/>
          <p:cNvSpPr txBox="1">
            <a:spLocks noGrp="1"/>
          </p:cNvSpPr>
          <p:nvPr>
            <p:ph type="title" idx="5"/>
          </p:nvPr>
        </p:nvSpPr>
        <p:spPr>
          <a:xfrm>
            <a:off x="6179738"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7" name="Google Shape;227;p22"/>
          <p:cNvSpPr txBox="1">
            <a:spLocks noGrp="1"/>
          </p:cNvSpPr>
          <p:nvPr>
            <p:ph type="subTitle" idx="6"/>
          </p:nvPr>
        </p:nvSpPr>
        <p:spPr>
          <a:xfrm>
            <a:off x="6127388"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22"/>
          <p:cNvSpPr/>
          <p:nvPr/>
        </p:nvSpPr>
        <p:spPr>
          <a:xfrm flipH="1">
            <a:off x="2533572" y="4149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5400000" flipH="1">
            <a:off x="68725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5400000" flipH="1">
            <a:off x="82271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flipH="1">
            <a:off x="-88997"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flipH="1">
            <a:off x="77519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flipH="1">
            <a:off x="8971194"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flipH="1">
            <a:off x="327219"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flipH="1">
            <a:off x="2795194" y="4942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flipH="1">
            <a:off x="68627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1268851"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39" name="Google Shape;239;p23"/>
          <p:cNvSpPr txBox="1">
            <a:spLocks noGrp="1"/>
          </p:cNvSpPr>
          <p:nvPr>
            <p:ph type="subTitle" idx="1"/>
          </p:nvPr>
        </p:nvSpPr>
        <p:spPr>
          <a:xfrm>
            <a:off x="1268849"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3"/>
          <p:cNvSpPr txBox="1">
            <a:spLocks noGrp="1"/>
          </p:cNvSpPr>
          <p:nvPr>
            <p:ph type="title" idx="2"/>
          </p:nvPr>
        </p:nvSpPr>
        <p:spPr>
          <a:xfrm>
            <a:off x="4895382"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1" name="Google Shape;241;p23"/>
          <p:cNvSpPr txBox="1">
            <a:spLocks noGrp="1"/>
          </p:cNvSpPr>
          <p:nvPr>
            <p:ph type="subTitle" idx="3"/>
          </p:nvPr>
        </p:nvSpPr>
        <p:spPr>
          <a:xfrm>
            <a:off x="4895378"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3"/>
          <p:cNvSpPr txBox="1">
            <a:spLocks noGrp="1"/>
          </p:cNvSpPr>
          <p:nvPr>
            <p:ph type="title" idx="4"/>
          </p:nvPr>
        </p:nvSpPr>
        <p:spPr>
          <a:xfrm>
            <a:off x="1268851"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3" name="Google Shape;243;p23"/>
          <p:cNvSpPr txBox="1">
            <a:spLocks noGrp="1"/>
          </p:cNvSpPr>
          <p:nvPr>
            <p:ph type="subTitle" idx="5"/>
          </p:nvPr>
        </p:nvSpPr>
        <p:spPr>
          <a:xfrm>
            <a:off x="1268849"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title" idx="6"/>
          </p:nvPr>
        </p:nvSpPr>
        <p:spPr>
          <a:xfrm>
            <a:off x="4895382"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5" name="Google Shape;245;p23"/>
          <p:cNvSpPr txBox="1">
            <a:spLocks noGrp="1"/>
          </p:cNvSpPr>
          <p:nvPr>
            <p:ph type="subTitle" idx="7"/>
          </p:nvPr>
        </p:nvSpPr>
        <p:spPr>
          <a:xfrm>
            <a:off x="4895378"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23"/>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47" name="Google Shape;247;p23"/>
          <p:cNvSpPr/>
          <p:nvPr/>
        </p:nvSpPr>
        <p:spPr>
          <a:xfrm>
            <a:off x="7675883"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8354351"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0800000">
            <a:off x="-12"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5400000">
            <a:off x="210513"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rot="-5400000">
            <a:off x="372438"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8510625" y="487777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8386800"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5400000">
            <a:off x="8790050"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132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843072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74875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94663"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0" name="Google Shape;260;p24"/>
          <p:cNvSpPr txBox="1">
            <a:spLocks noGrp="1"/>
          </p:cNvSpPr>
          <p:nvPr>
            <p:ph type="subTitle" idx="1"/>
          </p:nvPr>
        </p:nvSpPr>
        <p:spPr>
          <a:xfrm>
            <a:off x="742313"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4"/>
          <p:cNvSpPr txBox="1">
            <a:spLocks noGrp="1"/>
          </p:cNvSpPr>
          <p:nvPr>
            <p:ph type="title" idx="2"/>
          </p:nvPr>
        </p:nvSpPr>
        <p:spPr>
          <a:xfrm>
            <a:off x="3563400"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2" name="Google Shape;262;p24"/>
          <p:cNvSpPr txBox="1">
            <a:spLocks noGrp="1"/>
          </p:cNvSpPr>
          <p:nvPr>
            <p:ph type="subTitle" idx="3"/>
          </p:nvPr>
        </p:nvSpPr>
        <p:spPr>
          <a:xfrm>
            <a:off x="3511050"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4"/>
          <p:cNvSpPr txBox="1">
            <a:spLocks noGrp="1"/>
          </p:cNvSpPr>
          <p:nvPr>
            <p:ph type="title" idx="4"/>
          </p:nvPr>
        </p:nvSpPr>
        <p:spPr>
          <a:xfrm>
            <a:off x="6332138"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4" name="Google Shape;264;p24"/>
          <p:cNvSpPr txBox="1">
            <a:spLocks noGrp="1"/>
          </p:cNvSpPr>
          <p:nvPr>
            <p:ph type="subTitle" idx="5"/>
          </p:nvPr>
        </p:nvSpPr>
        <p:spPr>
          <a:xfrm>
            <a:off x="6279788"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24"/>
          <p:cNvSpPr txBox="1">
            <a:spLocks noGrp="1"/>
          </p:cNvSpPr>
          <p:nvPr>
            <p:ph type="title" idx="6"/>
          </p:nvPr>
        </p:nvSpPr>
        <p:spPr>
          <a:xfrm>
            <a:off x="794663"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6" name="Google Shape;266;p24"/>
          <p:cNvSpPr txBox="1">
            <a:spLocks noGrp="1"/>
          </p:cNvSpPr>
          <p:nvPr>
            <p:ph type="subTitle" idx="7"/>
          </p:nvPr>
        </p:nvSpPr>
        <p:spPr>
          <a:xfrm>
            <a:off x="742313"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24"/>
          <p:cNvSpPr txBox="1">
            <a:spLocks noGrp="1"/>
          </p:cNvSpPr>
          <p:nvPr>
            <p:ph type="title" idx="8"/>
          </p:nvPr>
        </p:nvSpPr>
        <p:spPr>
          <a:xfrm>
            <a:off x="3563400"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8" name="Google Shape;268;p24"/>
          <p:cNvSpPr txBox="1">
            <a:spLocks noGrp="1"/>
          </p:cNvSpPr>
          <p:nvPr>
            <p:ph type="subTitle" idx="9"/>
          </p:nvPr>
        </p:nvSpPr>
        <p:spPr>
          <a:xfrm>
            <a:off x="3511050"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24"/>
          <p:cNvSpPr txBox="1">
            <a:spLocks noGrp="1"/>
          </p:cNvSpPr>
          <p:nvPr>
            <p:ph type="title" idx="13"/>
          </p:nvPr>
        </p:nvSpPr>
        <p:spPr>
          <a:xfrm>
            <a:off x="6332138"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70" name="Google Shape;270;p24"/>
          <p:cNvSpPr txBox="1">
            <a:spLocks noGrp="1"/>
          </p:cNvSpPr>
          <p:nvPr>
            <p:ph type="subTitle" idx="14"/>
          </p:nvPr>
        </p:nvSpPr>
        <p:spPr>
          <a:xfrm>
            <a:off x="6279788"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24"/>
          <p:cNvSpPr txBox="1">
            <a:spLocks noGrp="1"/>
          </p:cNvSpPr>
          <p:nvPr>
            <p:ph type="title" idx="15"/>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72" name="Google Shape;272;p24"/>
          <p:cNvSpPr/>
          <p:nvPr/>
        </p:nvSpPr>
        <p:spPr>
          <a:xfrm rot="5400000" flipH="1">
            <a:off x="81342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6906766" y="289553"/>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5477" y="4233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247650" y="1363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65525"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724900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1152922" y="3219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677672" y="116327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65" r:id="rId6"/>
    <p:sldLayoutId id="2147483668" r:id="rId7"/>
    <p:sldLayoutId id="2147483669" r:id="rId8"/>
    <p:sldLayoutId id="2147483670" r:id="rId9"/>
    <p:sldLayoutId id="2147483672" r:id="rId10"/>
    <p:sldLayoutId id="2147483673" r:id="rId11"/>
    <p:sldLayoutId id="2147483674" r:id="rId12"/>
    <p:sldLayoutId id="2147483675" r:id="rId13"/>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343"/>
        <p:cNvGrpSpPr/>
        <p:nvPr/>
      </p:nvGrpSpPr>
      <p:grpSpPr>
        <a:xfrm>
          <a:off x="0" y="0"/>
          <a:ext cx="0" cy="0"/>
          <a:chOff x="0" y="0"/>
          <a:chExt cx="0" cy="0"/>
        </a:xfrm>
      </p:grpSpPr>
      <p:sp>
        <p:nvSpPr>
          <p:cNvPr id="344" name="Google Shape;344;p32"/>
          <p:cNvSpPr/>
          <p:nvPr/>
        </p:nvSpPr>
        <p:spPr>
          <a:xfrm rot="7678746">
            <a:off x="2007060" y="1406913"/>
            <a:ext cx="1552801" cy="1321816"/>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txBox="1">
            <a:spLocks noGrp="1"/>
          </p:cNvSpPr>
          <p:nvPr>
            <p:ph type="ctrTitle"/>
          </p:nvPr>
        </p:nvSpPr>
        <p:spPr>
          <a:xfrm>
            <a:off x="21343" y="1303071"/>
            <a:ext cx="6993777" cy="18758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dirty="0">
                <a:solidFill>
                  <a:srgbClr val="342524"/>
                </a:solidFill>
                <a:latin typeface="Amasis MT Pro Black" panose="02040A04050005020304" pitchFamily="18" charset="0"/>
              </a:rPr>
              <a:t>COVID </a:t>
            </a:r>
            <a:r>
              <a:rPr lang="en" sz="4700" dirty="0">
                <a:solidFill>
                  <a:schemeClr val="lt1"/>
                </a:solidFill>
                <a:latin typeface="Amasis MT Pro Black" panose="02040A04050005020304" pitchFamily="18" charset="0"/>
              </a:rPr>
              <a:t>19 </a:t>
            </a:r>
            <a:br>
              <a:rPr lang="en" sz="4700" dirty="0">
                <a:solidFill>
                  <a:schemeClr val="lt1"/>
                </a:solidFill>
                <a:latin typeface="Amasis MT Pro Black" panose="02040A04050005020304" pitchFamily="18" charset="0"/>
              </a:rPr>
            </a:br>
            <a:r>
              <a:rPr lang="en" sz="4700" dirty="0">
                <a:solidFill>
                  <a:srgbClr val="342524"/>
                </a:solidFill>
                <a:latin typeface="Amasis MT Pro Black" panose="02040A04050005020304" pitchFamily="18" charset="0"/>
              </a:rPr>
              <a:t>VACCINE </a:t>
            </a:r>
            <a:r>
              <a:rPr lang="en" sz="4900" dirty="0">
                <a:latin typeface="Amasis MT Pro Black" panose="02040A04050005020304" pitchFamily="18" charset="0"/>
              </a:rPr>
              <a:t>ANALYSIS</a:t>
            </a:r>
            <a:endParaRPr sz="4900" dirty="0">
              <a:solidFill>
                <a:srgbClr val="342524"/>
              </a:solidFill>
              <a:latin typeface="Amasis MT Pro Black" panose="02040A04050005020304" pitchFamily="18" charset="0"/>
            </a:endParaRPr>
          </a:p>
        </p:txBody>
      </p:sp>
      <p:sp>
        <p:nvSpPr>
          <p:cNvPr id="346" name="Google Shape;346;p32"/>
          <p:cNvSpPr txBox="1">
            <a:spLocks noGrp="1"/>
          </p:cNvSpPr>
          <p:nvPr>
            <p:ph type="subTitle" idx="1"/>
          </p:nvPr>
        </p:nvSpPr>
        <p:spPr>
          <a:xfrm>
            <a:off x="713725" y="3099650"/>
            <a:ext cx="5166000" cy="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32E44"/>
                </a:solidFill>
              </a:rPr>
              <a:t>    </a:t>
            </a:r>
            <a:endParaRPr dirty="0">
              <a:solidFill>
                <a:srgbClr val="232E44"/>
              </a:solidFill>
            </a:endParaRPr>
          </a:p>
        </p:txBody>
      </p:sp>
      <p:grpSp>
        <p:nvGrpSpPr>
          <p:cNvPr id="347" name="Google Shape;347;p32"/>
          <p:cNvGrpSpPr/>
          <p:nvPr/>
        </p:nvGrpSpPr>
        <p:grpSpPr>
          <a:xfrm>
            <a:off x="5075317" y="1499403"/>
            <a:ext cx="4047340" cy="3359091"/>
            <a:chOff x="4249994" y="391642"/>
            <a:chExt cx="4737022" cy="4131933"/>
          </a:xfrm>
        </p:grpSpPr>
        <p:grpSp>
          <p:nvGrpSpPr>
            <p:cNvPr id="348" name="Google Shape;348;p32"/>
            <p:cNvGrpSpPr/>
            <p:nvPr/>
          </p:nvGrpSpPr>
          <p:grpSpPr>
            <a:xfrm>
              <a:off x="4249994" y="391642"/>
              <a:ext cx="2035371" cy="1121588"/>
              <a:chOff x="6393575" y="998725"/>
              <a:chExt cx="2035575" cy="1121700"/>
            </a:xfrm>
          </p:grpSpPr>
          <p:sp>
            <p:nvSpPr>
              <p:cNvPr id="349" name="Google Shape;349;p32"/>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2"/>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1" y="757103"/>
            <a:ext cx="9143999" cy="58745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pPr>
            <a:r>
              <a:rPr lang="en-US" sz="1600" dirty="0">
                <a:solidFill>
                  <a:schemeClr val="accent4"/>
                </a:solidFill>
              </a:rPr>
              <a:t>The analysis of the COVID-19 vaccine dataset has provided valuable insights into the global vaccination effort. It is evident that vaccination progress is influenced by a combination of factors, including vaccine availability, distribution strategies, and regional disparities in healthcare resources.</a:t>
            </a:r>
          </a:p>
          <a:p>
            <a:pPr marL="0" lvl="0" indent="0" algn="l" rtl="0">
              <a:lnSpc>
                <a:spcPct val="150000"/>
              </a:lnSpc>
              <a:spcBef>
                <a:spcPts val="0"/>
              </a:spcBef>
              <a:spcAft>
                <a:spcPts val="1200"/>
              </a:spcAft>
            </a:pPr>
            <a:r>
              <a:rPr lang="en-US" sz="1600" dirty="0">
                <a:solidFill>
                  <a:schemeClr val="accent4"/>
                </a:solidFill>
              </a:rPr>
              <a:t>To improve vaccination rates worldwide and ensure equitable access to vaccines, policymakers and public health officials should consider the following:</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Continuously monitor and adjust vaccination distribution strategies to address disparities.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Promote public awareness and confidence in vaccines to encourage higher uptake.</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Collaborate with international organizations to ensure the availability of vaccines in underserved regions.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Use data-driven insights to optimize vaccination campaigns and target high-risk populations.</a:t>
            </a:r>
          </a:p>
          <a:p>
            <a:pPr marL="0" lvl="0" indent="0" algn="l" rtl="0">
              <a:lnSpc>
                <a:spcPct val="100000"/>
              </a:lnSpc>
              <a:spcBef>
                <a:spcPts val="0"/>
              </a:spcBef>
              <a:spcAft>
                <a:spcPts val="1200"/>
              </a:spcAft>
            </a:pPr>
            <a:r>
              <a:rPr lang="en-US" sz="1200" dirty="0">
                <a:solidFill>
                  <a:schemeClr val="accent4"/>
                </a:solidFill>
              </a:rPr>
              <a:t>This analysis serves as a foundation for further research and policy decisions aimed at effectively combatting the COVID-19 pandemic and achieving global vaccination goals</a:t>
            </a:r>
            <a:r>
              <a:rPr lang="en-US" sz="1600" dirty="0">
                <a:solidFill>
                  <a:schemeClr val="accent4"/>
                </a:solidFill>
              </a:rPr>
              <a:t>.</a:t>
            </a:r>
          </a:p>
          <a:p>
            <a:pPr marL="0" lvl="0" indent="0" algn="l" rtl="0">
              <a:lnSpc>
                <a:spcPct val="100000"/>
              </a:lnSpc>
              <a:spcBef>
                <a:spcPts val="0"/>
              </a:spcBef>
              <a:spcAft>
                <a:spcPts val="1200"/>
              </a:spcAft>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50" y="402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Conclusion </a:t>
            </a:r>
          </a:p>
        </p:txBody>
      </p:sp>
    </p:spTree>
    <p:extLst>
      <p:ext uri="{BB962C8B-B14F-4D97-AF65-F5344CB8AC3E}">
        <p14:creationId xmlns:p14="http://schemas.microsoft.com/office/powerpoint/2010/main" val="416581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69291" y="88462"/>
            <a:ext cx="7717800" cy="572700"/>
          </a:xfrm>
          <a:prstGeom prst="rect">
            <a:avLst/>
          </a:prstGeom>
        </p:spPr>
        <p:txBody>
          <a:bodyPr spcFirstLastPara="1" wrap="square" lIns="91425" tIns="91425" rIns="91425" bIns="91425" anchor="t" anchorCtr="0">
            <a:noAutofit/>
          </a:bodyPr>
          <a:lstStyle/>
          <a:p>
            <a:pPr algn="ctr">
              <a:lnSpc>
                <a:spcPct val="200000"/>
              </a:lnSpc>
            </a:pPr>
            <a:r>
              <a:rPr lang="en-US" sz="3600" dirty="0">
                <a:solidFill>
                  <a:schemeClr val="accent4"/>
                </a:solidFill>
                <a:latin typeface="Algerian" panose="04020705040A02060702" pitchFamily="82" charset="0"/>
              </a:rPr>
              <a:t>Abstract</a:t>
            </a:r>
            <a:br>
              <a:rPr lang="en-US" dirty="0">
                <a:solidFill>
                  <a:schemeClr val="accent4"/>
                </a:solidFill>
                <a:latin typeface="Algerian" panose="04020705040A02060702" pitchFamily="82" charset="0"/>
              </a:rPr>
            </a:br>
            <a:endParaRPr dirty="0">
              <a:latin typeface="Algerian" panose="04020705040A02060702" pitchFamily="82" charset="0"/>
            </a:endParaRPr>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In this analysis, we explored a comprehensive dataset on COVID-19 vaccination progress across different countries. The dataset includes information on daily vaccination numbers, total vaccinations administered, vaccine types, and more. Our goal was to gain insights into the global vaccination effort, understand vaccination trends over time, and identify factors influencing vaccination rates.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sz="2400" dirty="0">
                <a:solidFill>
                  <a:schemeClr val="accent4"/>
                </a:solidFill>
              </a:rPr>
              <a:t>Key Findings and Insights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Global Vaccination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Vaccine Types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Temporal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Regional Disparities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Correlation Analysis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8" name="Google Shape;568;p35"/>
          <p:cNvSpPr txBox="1">
            <a:spLocks noGrp="1"/>
          </p:cNvSpPr>
          <p:nvPr>
            <p:ph type="title"/>
          </p:nvPr>
        </p:nvSpPr>
        <p:spPr>
          <a:xfrm>
            <a:off x="1886995" y="-66907"/>
            <a:ext cx="5370010" cy="1504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Algerian" panose="04020705040A02060702" pitchFamily="82" charset="0"/>
              </a:rPr>
              <a:t>DataExploration        and Understanding</a:t>
            </a:r>
            <a:endParaRPr sz="2500" dirty="0">
              <a:latin typeface="Algerian" panose="04020705040A02060702" pitchFamily="82" charset="0"/>
            </a:endParaRPr>
          </a:p>
        </p:txBody>
      </p:sp>
      <p:sp>
        <p:nvSpPr>
          <p:cNvPr id="569" name="Google Shape;569;p35"/>
          <p:cNvSpPr txBox="1">
            <a:spLocks noGrp="1"/>
          </p:cNvSpPr>
          <p:nvPr>
            <p:ph type="subTitle" idx="1"/>
          </p:nvPr>
        </p:nvSpPr>
        <p:spPr>
          <a:xfrm>
            <a:off x="1431472" y="747338"/>
            <a:ext cx="6532991" cy="4735552"/>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sz="1200" dirty="0"/>
              <a:t>Load the dataset into your preferred data analysis tool, like Python with Pandas or R.  </a:t>
            </a:r>
          </a:p>
          <a:p>
            <a:pPr marL="228600" lvl="0" indent="-228600" algn="l" rtl="0">
              <a:spcBef>
                <a:spcPts val="0"/>
              </a:spcBef>
              <a:spcAft>
                <a:spcPts val="0"/>
              </a:spcAft>
              <a:buFont typeface="+mj-lt"/>
              <a:buAutoNum type="arabicPeriod"/>
            </a:pPr>
            <a:endParaRPr lang="en-US" sz="1200" dirty="0"/>
          </a:p>
          <a:p>
            <a:pPr marL="228600" lvl="0" indent="-228600" algn="l" rtl="0">
              <a:spcBef>
                <a:spcPts val="0"/>
              </a:spcBef>
              <a:spcAft>
                <a:spcPts val="0"/>
              </a:spcAft>
              <a:buFont typeface="+mj-lt"/>
              <a:buAutoNum type="arabicPeriod"/>
            </a:pPr>
            <a:r>
              <a:rPr lang="en-US" sz="1200" dirty="0"/>
              <a:t>Examine the dataset structure and understand the meaning of each column:</a:t>
            </a:r>
          </a:p>
          <a:p>
            <a:pPr marL="685800" lvl="1" indent="-228600" algn="l">
              <a:lnSpc>
                <a:spcPct val="150000"/>
              </a:lnSpc>
              <a:buFont typeface="Arial" panose="020B0604020202020204" pitchFamily="34" charset="0"/>
              <a:buChar char="•"/>
            </a:pPr>
            <a:r>
              <a:rPr lang="en-US" sz="1090" b="1" dirty="0"/>
              <a:t>country</a:t>
            </a:r>
            <a:r>
              <a:rPr lang="en-US" sz="1090" dirty="0"/>
              <a:t>: Name of the country</a:t>
            </a:r>
          </a:p>
          <a:p>
            <a:pPr marL="685800" lvl="1" indent="-228600" algn="l">
              <a:lnSpc>
                <a:spcPct val="150000"/>
              </a:lnSpc>
              <a:buFont typeface="Arial" panose="020B0604020202020204" pitchFamily="34" charset="0"/>
              <a:buChar char="•"/>
            </a:pPr>
            <a:r>
              <a:rPr lang="en-US" sz="1090" b="1" dirty="0" err="1"/>
              <a:t>iso_code</a:t>
            </a:r>
            <a:r>
              <a:rPr lang="en-US" sz="1090" dirty="0"/>
              <a:t>: ISO country code</a:t>
            </a:r>
          </a:p>
          <a:p>
            <a:pPr marL="685800" lvl="1" indent="-228600" algn="l">
              <a:lnSpc>
                <a:spcPct val="150000"/>
              </a:lnSpc>
              <a:buFont typeface="Arial" panose="020B0604020202020204" pitchFamily="34" charset="0"/>
              <a:buChar char="•"/>
            </a:pPr>
            <a:r>
              <a:rPr lang="en-US" sz="1090" b="1" dirty="0"/>
              <a:t>date</a:t>
            </a:r>
            <a:r>
              <a:rPr lang="en-US" sz="1090" dirty="0"/>
              <a:t>: Date of the data point</a:t>
            </a:r>
          </a:p>
          <a:p>
            <a:pPr marL="685800" lvl="1" indent="-228600" algn="l">
              <a:lnSpc>
                <a:spcPct val="150000"/>
              </a:lnSpc>
              <a:buFont typeface="Arial" panose="020B0604020202020204" pitchFamily="34" charset="0"/>
              <a:buChar char="•"/>
            </a:pPr>
            <a:r>
              <a:rPr lang="en-US" sz="1090" b="1" dirty="0" err="1"/>
              <a:t>total_vaccinations</a:t>
            </a:r>
            <a:r>
              <a:rPr lang="en-US" sz="1090" dirty="0"/>
              <a:t>: Total number of vaccinations administered</a:t>
            </a:r>
          </a:p>
          <a:p>
            <a:pPr marL="685800" lvl="1" indent="-228600" algn="l">
              <a:lnSpc>
                <a:spcPct val="150000"/>
              </a:lnSpc>
              <a:buFont typeface="Arial" panose="020B0604020202020204" pitchFamily="34" charset="0"/>
              <a:buChar char="•"/>
            </a:pPr>
            <a:r>
              <a:rPr lang="en-US" sz="1090" b="1" dirty="0" err="1"/>
              <a:t>people_vaccinated</a:t>
            </a:r>
            <a:r>
              <a:rPr lang="en-US" sz="1090" dirty="0"/>
              <a:t>: Number of individuals partially vaccinated</a:t>
            </a:r>
          </a:p>
          <a:p>
            <a:pPr marL="685800" lvl="1" indent="-228600" algn="l">
              <a:lnSpc>
                <a:spcPct val="150000"/>
              </a:lnSpc>
              <a:buFont typeface="Arial" panose="020B0604020202020204" pitchFamily="34" charset="0"/>
              <a:buChar char="•"/>
            </a:pPr>
            <a:r>
              <a:rPr lang="en-US" sz="1090" b="1" dirty="0" err="1"/>
              <a:t>people_fully_vaccinated</a:t>
            </a:r>
            <a:r>
              <a:rPr lang="en-US" sz="1090" dirty="0"/>
              <a:t>: Number of individuals fully vaccinated</a:t>
            </a:r>
          </a:p>
          <a:p>
            <a:pPr marL="685800" lvl="1" indent="-228600" algn="l">
              <a:lnSpc>
                <a:spcPct val="150000"/>
              </a:lnSpc>
              <a:buFont typeface="Arial" panose="020B0604020202020204" pitchFamily="34" charset="0"/>
              <a:buChar char="•"/>
            </a:pPr>
            <a:r>
              <a:rPr lang="en-US" sz="1090" b="1" dirty="0" err="1"/>
              <a:t>daily_vaccinations_raw</a:t>
            </a:r>
            <a:r>
              <a:rPr lang="en-US" sz="1090" dirty="0"/>
              <a:t>: Daily increase in total vaccinations</a:t>
            </a:r>
          </a:p>
          <a:p>
            <a:pPr marL="685800" lvl="1" indent="-228600" algn="l">
              <a:lnSpc>
                <a:spcPct val="150000"/>
              </a:lnSpc>
              <a:buFont typeface="Arial" panose="020B0604020202020204" pitchFamily="34" charset="0"/>
              <a:buChar char="•"/>
            </a:pPr>
            <a:r>
              <a:rPr lang="en-US" sz="1090" b="1" dirty="0" err="1"/>
              <a:t>daily_vaccinations</a:t>
            </a:r>
            <a:r>
              <a:rPr lang="en-US" sz="1090" dirty="0"/>
              <a:t>: Daily vaccinations administered</a:t>
            </a:r>
          </a:p>
          <a:p>
            <a:pPr marL="685800" lvl="1" indent="-228600" algn="l">
              <a:lnSpc>
                <a:spcPct val="150000"/>
              </a:lnSpc>
              <a:buFont typeface="Arial" panose="020B0604020202020204" pitchFamily="34" charset="0"/>
              <a:buChar char="•"/>
            </a:pPr>
            <a:r>
              <a:rPr lang="en-US" sz="1090" b="1" dirty="0" err="1"/>
              <a:t>total_vaccinations_per_hundred</a:t>
            </a:r>
            <a:r>
              <a:rPr lang="en-US" sz="1090" dirty="0"/>
              <a:t>: Total vaccinations per 100 people</a:t>
            </a:r>
          </a:p>
          <a:p>
            <a:pPr marL="685800" lvl="1" indent="-228600" algn="l">
              <a:lnSpc>
                <a:spcPct val="150000"/>
              </a:lnSpc>
              <a:buFont typeface="Arial" panose="020B0604020202020204" pitchFamily="34" charset="0"/>
              <a:buChar char="•"/>
            </a:pPr>
            <a:r>
              <a:rPr lang="en-US" sz="1090" b="1" dirty="0" err="1"/>
              <a:t>people_vaccinated_per_hundred</a:t>
            </a:r>
            <a:r>
              <a:rPr lang="en-US" sz="1090" dirty="0"/>
              <a:t>: Partial vaccinations per 100 people</a:t>
            </a:r>
          </a:p>
          <a:p>
            <a:pPr marL="685800" lvl="1" indent="-228600" algn="l">
              <a:lnSpc>
                <a:spcPct val="150000"/>
              </a:lnSpc>
              <a:buFont typeface="Arial" panose="020B0604020202020204" pitchFamily="34" charset="0"/>
              <a:buChar char="•"/>
            </a:pPr>
            <a:r>
              <a:rPr lang="en-US" sz="1090" b="1" dirty="0" err="1"/>
              <a:t>people_fully_vaccinated_per_hundred</a:t>
            </a:r>
            <a:r>
              <a:rPr lang="en-US" sz="1090" dirty="0"/>
              <a:t>: Full vaccinations per 100 people</a:t>
            </a:r>
          </a:p>
          <a:p>
            <a:pPr marL="685800" lvl="1" indent="-228600" algn="l">
              <a:lnSpc>
                <a:spcPct val="150000"/>
              </a:lnSpc>
              <a:buFont typeface="Arial" panose="020B0604020202020204" pitchFamily="34" charset="0"/>
              <a:buChar char="•"/>
            </a:pPr>
            <a:r>
              <a:rPr lang="en-US" sz="1090" b="1" dirty="0" err="1"/>
              <a:t>daily_vaccinations_per_million</a:t>
            </a:r>
            <a:r>
              <a:rPr lang="en-US" sz="1090" dirty="0"/>
              <a:t>: Daily vaccinations per million people</a:t>
            </a:r>
          </a:p>
          <a:p>
            <a:pPr marL="685800" lvl="1" indent="-228600" algn="l">
              <a:lnSpc>
                <a:spcPct val="150000"/>
              </a:lnSpc>
              <a:buFont typeface="Arial" panose="020B0604020202020204" pitchFamily="34" charset="0"/>
              <a:buChar char="•"/>
            </a:pPr>
            <a:r>
              <a:rPr lang="en-US" sz="1090" b="1" dirty="0"/>
              <a:t>vaccines</a:t>
            </a:r>
            <a:r>
              <a:rPr lang="en-US" sz="1090" dirty="0"/>
              <a:t>: Types of vaccines used</a:t>
            </a:r>
          </a:p>
          <a:p>
            <a:pPr marL="685800" lvl="1" indent="-228600" algn="l">
              <a:lnSpc>
                <a:spcPct val="150000"/>
              </a:lnSpc>
              <a:buFont typeface="Arial" panose="020B0604020202020204" pitchFamily="34" charset="0"/>
              <a:buChar char="•"/>
            </a:pPr>
            <a:r>
              <a:rPr lang="en-US" sz="1090" b="1" dirty="0" err="1"/>
              <a:t>source_name</a:t>
            </a:r>
            <a:r>
              <a:rPr lang="en-US" sz="1090" dirty="0"/>
              <a:t>: Data source name</a:t>
            </a:r>
          </a:p>
          <a:p>
            <a:pPr marL="685800" lvl="1" indent="-228600" algn="l">
              <a:lnSpc>
                <a:spcPct val="150000"/>
              </a:lnSpc>
              <a:buFont typeface="Arial" panose="020B0604020202020204" pitchFamily="34" charset="0"/>
              <a:buChar char="•"/>
            </a:pPr>
            <a:r>
              <a:rPr lang="en-US" sz="1090" b="1" dirty="0" err="1"/>
              <a:t>source_website</a:t>
            </a:r>
            <a:r>
              <a:rPr lang="en-US" sz="1090" dirty="0"/>
              <a:t>: Data source website</a:t>
            </a:r>
          </a:p>
        </p:txBody>
      </p:sp>
      <p:sp>
        <p:nvSpPr>
          <p:cNvPr id="570" name="Google Shape;570;p35"/>
          <p:cNvSpPr/>
          <p:nvPr/>
        </p:nvSpPr>
        <p:spPr>
          <a:xfrm>
            <a:off x="6585115" y="11398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6055528" y="15263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6848872" y="3047750"/>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 name="Title 4">
            <a:extLst>
              <a:ext uri="{FF2B5EF4-FFF2-40B4-BE49-F238E27FC236}">
                <a16:creationId xmlns:a16="http://schemas.microsoft.com/office/drawing/2014/main" id="{25B412FB-3B29-5C79-D071-282FAEB634EF}"/>
              </a:ext>
            </a:extLst>
          </p:cNvPr>
          <p:cNvSpPr>
            <a:spLocks noGrp="1"/>
          </p:cNvSpPr>
          <p:nvPr>
            <p:ph type="title" idx="15"/>
          </p:nvPr>
        </p:nvSpPr>
        <p:spPr>
          <a:xfrm>
            <a:off x="713225" y="247594"/>
            <a:ext cx="7717500" cy="572700"/>
          </a:xfrm>
        </p:spPr>
        <p:txBody>
          <a:bodyPr/>
          <a:lstStyle/>
          <a:p>
            <a:r>
              <a:rPr lang="en-IN" dirty="0">
                <a:latin typeface="Algerian" panose="04020705040A02060702" pitchFamily="82" charset="0"/>
              </a:rPr>
              <a:t>   </a:t>
            </a:r>
            <a:br>
              <a:rPr lang="en-IN" dirty="0">
                <a:latin typeface="Algerian" panose="04020705040A02060702" pitchFamily="82" charset="0"/>
              </a:rPr>
            </a:br>
            <a:r>
              <a:rPr lang="en-IN" dirty="0">
                <a:latin typeface="Algerian" panose="04020705040A02060702" pitchFamily="82" charset="0"/>
              </a:rPr>
              <a:t>Data Preprocessing</a:t>
            </a:r>
          </a:p>
        </p:txBody>
      </p:sp>
      <p:sp>
        <p:nvSpPr>
          <p:cNvPr id="7" name="Title 6">
            <a:extLst>
              <a:ext uri="{FF2B5EF4-FFF2-40B4-BE49-F238E27FC236}">
                <a16:creationId xmlns:a16="http://schemas.microsoft.com/office/drawing/2014/main" id="{D4D7394B-A2EF-8AC4-3CAF-8142676A5743}"/>
              </a:ext>
            </a:extLst>
          </p:cNvPr>
          <p:cNvSpPr>
            <a:spLocks noGrp="1"/>
          </p:cNvSpPr>
          <p:nvPr>
            <p:ph type="title"/>
          </p:nvPr>
        </p:nvSpPr>
        <p:spPr/>
        <p:txBody>
          <a:bodyPr/>
          <a:lstStyle/>
          <a:p>
            <a:r>
              <a:rPr lang="en-IN" dirty="0"/>
              <a:t> </a:t>
            </a:r>
          </a:p>
        </p:txBody>
      </p:sp>
      <p:sp>
        <p:nvSpPr>
          <p:cNvPr id="9" name="Title 8">
            <a:extLst>
              <a:ext uri="{FF2B5EF4-FFF2-40B4-BE49-F238E27FC236}">
                <a16:creationId xmlns:a16="http://schemas.microsoft.com/office/drawing/2014/main" id="{AFDD349A-5540-056A-6C7F-F30FA3E36B58}"/>
              </a:ext>
            </a:extLst>
          </p:cNvPr>
          <p:cNvSpPr>
            <a:spLocks noGrp="1"/>
          </p:cNvSpPr>
          <p:nvPr>
            <p:ph type="title" idx="2"/>
          </p:nvPr>
        </p:nvSpPr>
        <p:spPr/>
        <p:txBody>
          <a:bodyPr>
            <a:normAutofit fontScale="90000"/>
          </a:bodyPr>
          <a:lstStyle/>
          <a:p>
            <a:r>
              <a:rPr lang="en-IN" dirty="0"/>
              <a:t>  </a:t>
            </a:r>
            <a:br>
              <a:rPr lang="en-IN" dirty="0"/>
            </a:br>
            <a:endParaRPr lang="en-IN" dirty="0"/>
          </a:p>
        </p:txBody>
      </p:sp>
      <p:sp>
        <p:nvSpPr>
          <p:cNvPr id="11" name="Subtitle 10">
            <a:extLst>
              <a:ext uri="{FF2B5EF4-FFF2-40B4-BE49-F238E27FC236}">
                <a16:creationId xmlns:a16="http://schemas.microsoft.com/office/drawing/2014/main" id="{48E24097-A21A-1D1A-0FBC-1120C5EBD047}"/>
              </a:ext>
            </a:extLst>
          </p:cNvPr>
          <p:cNvSpPr>
            <a:spLocks noGrp="1"/>
          </p:cNvSpPr>
          <p:nvPr>
            <p:ph type="subTitle" idx="3"/>
          </p:nvPr>
        </p:nvSpPr>
        <p:spPr/>
        <p:txBody>
          <a:bodyPr/>
          <a:lstStyle/>
          <a:p>
            <a:r>
              <a:rPr lang="en-IN" dirty="0"/>
              <a:t>  </a:t>
            </a:r>
          </a:p>
          <a:p>
            <a:endParaRPr lang="en-IN" dirty="0"/>
          </a:p>
          <a:p>
            <a:endParaRPr lang="en-IN" dirty="0"/>
          </a:p>
        </p:txBody>
      </p:sp>
      <p:sp>
        <p:nvSpPr>
          <p:cNvPr id="13" name="Title 12">
            <a:extLst>
              <a:ext uri="{FF2B5EF4-FFF2-40B4-BE49-F238E27FC236}">
                <a16:creationId xmlns:a16="http://schemas.microsoft.com/office/drawing/2014/main" id="{67D98E6E-848E-06E6-E4B6-1AD86C08F55C}"/>
              </a:ext>
            </a:extLst>
          </p:cNvPr>
          <p:cNvSpPr>
            <a:spLocks noGrp="1"/>
          </p:cNvSpPr>
          <p:nvPr>
            <p:ph type="title" idx="4"/>
          </p:nvPr>
        </p:nvSpPr>
        <p:spPr/>
        <p:txBody>
          <a:bodyPr>
            <a:normAutofit fontScale="90000"/>
          </a:bodyPr>
          <a:lstStyle/>
          <a:p>
            <a:r>
              <a:rPr lang="en-IN" dirty="0"/>
              <a:t>  </a:t>
            </a:r>
            <a:br>
              <a:rPr lang="en-IN" dirty="0"/>
            </a:br>
            <a:endParaRPr lang="en-IN" dirty="0"/>
          </a:p>
        </p:txBody>
      </p:sp>
      <p:sp>
        <p:nvSpPr>
          <p:cNvPr id="15" name="Subtitle 14">
            <a:extLst>
              <a:ext uri="{FF2B5EF4-FFF2-40B4-BE49-F238E27FC236}">
                <a16:creationId xmlns:a16="http://schemas.microsoft.com/office/drawing/2014/main" id="{E733300B-335B-DEB1-AC8E-72E3FDA89A30}"/>
              </a:ext>
            </a:extLst>
          </p:cNvPr>
          <p:cNvSpPr>
            <a:spLocks noGrp="1"/>
          </p:cNvSpPr>
          <p:nvPr>
            <p:ph type="subTitle" idx="5"/>
          </p:nvPr>
        </p:nvSpPr>
        <p:spPr/>
        <p:txBody>
          <a:bodyPr/>
          <a:lstStyle/>
          <a:p>
            <a:r>
              <a:rPr lang="en-IN" dirty="0"/>
              <a:t>  </a:t>
            </a:r>
          </a:p>
        </p:txBody>
      </p:sp>
      <p:sp>
        <p:nvSpPr>
          <p:cNvPr id="17" name="Title 16">
            <a:extLst>
              <a:ext uri="{FF2B5EF4-FFF2-40B4-BE49-F238E27FC236}">
                <a16:creationId xmlns:a16="http://schemas.microsoft.com/office/drawing/2014/main" id="{5F7C6E9D-FD7D-FD82-C179-4AEE5144466D}"/>
              </a:ext>
            </a:extLst>
          </p:cNvPr>
          <p:cNvSpPr>
            <a:spLocks noGrp="1"/>
          </p:cNvSpPr>
          <p:nvPr>
            <p:ph type="title" idx="6"/>
          </p:nvPr>
        </p:nvSpPr>
        <p:spPr/>
        <p:txBody>
          <a:bodyPr/>
          <a:lstStyle/>
          <a:p>
            <a:r>
              <a:rPr lang="en-IN" dirty="0"/>
              <a:t>    </a:t>
            </a:r>
          </a:p>
        </p:txBody>
      </p:sp>
      <p:sp>
        <p:nvSpPr>
          <p:cNvPr id="19" name="Subtitle 18">
            <a:extLst>
              <a:ext uri="{FF2B5EF4-FFF2-40B4-BE49-F238E27FC236}">
                <a16:creationId xmlns:a16="http://schemas.microsoft.com/office/drawing/2014/main" id="{23EA205F-57FA-D825-868A-D57D1C860495}"/>
              </a:ext>
            </a:extLst>
          </p:cNvPr>
          <p:cNvSpPr>
            <a:spLocks noGrp="1"/>
          </p:cNvSpPr>
          <p:nvPr>
            <p:ph type="subTitle" idx="7"/>
          </p:nvPr>
        </p:nvSpPr>
        <p:spPr/>
        <p:txBody>
          <a:bodyPr/>
          <a:lstStyle/>
          <a:p>
            <a:r>
              <a:rPr lang="en-IN" dirty="0"/>
              <a:t> </a:t>
            </a:r>
          </a:p>
        </p:txBody>
      </p:sp>
      <p:sp>
        <p:nvSpPr>
          <p:cNvPr id="21" name="Title 20">
            <a:extLst>
              <a:ext uri="{FF2B5EF4-FFF2-40B4-BE49-F238E27FC236}">
                <a16:creationId xmlns:a16="http://schemas.microsoft.com/office/drawing/2014/main" id="{D2E7FC5F-0BCA-A92F-6C91-BF54160354E1}"/>
              </a:ext>
            </a:extLst>
          </p:cNvPr>
          <p:cNvSpPr>
            <a:spLocks noGrp="1"/>
          </p:cNvSpPr>
          <p:nvPr>
            <p:ph type="title" idx="8"/>
          </p:nvPr>
        </p:nvSpPr>
        <p:spPr/>
        <p:txBody>
          <a:bodyPr/>
          <a:lstStyle/>
          <a:p>
            <a:r>
              <a:rPr lang="en-IN" dirty="0"/>
              <a:t>  </a:t>
            </a:r>
          </a:p>
        </p:txBody>
      </p:sp>
      <p:sp>
        <p:nvSpPr>
          <p:cNvPr id="23" name="Subtitle 22">
            <a:extLst>
              <a:ext uri="{FF2B5EF4-FFF2-40B4-BE49-F238E27FC236}">
                <a16:creationId xmlns:a16="http://schemas.microsoft.com/office/drawing/2014/main" id="{424AD789-C4C8-4700-D14A-5E8A69AD8516}"/>
              </a:ext>
            </a:extLst>
          </p:cNvPr>
          <p:cNvSpPr>
            <a:spLocks noGrp="1"/>
          </p:cNvSpPr>
          <p:nvPr>
            <p:ph type="subTitle" idx="9"/>
          </p:nvPr>
        </p:nvSpPr>
        <p:spPr/>
        <p:txBody>
          <a:bodyPr/>
          <a:lstStyle/>
          <a:p>
            <a:r>
              <a:rPr lang="en-IN" dirty="0"/>
              <a:t> </a:t>
            </a:r>
          </a:p>
        </p:txBody>
      </p:sp>
      <p:sp>
        <p:nvSpPr>
          <p:cNvPr id="25" name="Title 24">
            <a:extLst>
              <a:ext uri="{FF2B5EF4-FFF2-40B4-BE49-F238E27FC236}">
                <a16:creationId xmlns:a16="http://schemas.microsoft.com/office/drawing/2014/main" id="{6EC4D875-25B8-B7BB-2E9E-D66866271944}"/>
              </a:ext>
            </a:extLst>
          </p:cNvPr>
          <p:cNvSpPr>
            <a:spLocks noGrp="1"/>
          </p:cNvSpPr>
          <p:nvPr>
            <p:ph type="title" idx="13"/>
          </p:nvPr>
        </p:nvSpPr>
        <p:spPr/>
        <p:txBody>
          <a:bodyPr>
            <a:normAutofit fontScale="90000"/>
          </a:bodyPr>
          <a:lstStyle/>
          <a:p>
            <a:r>
              <a:rPr lang="en-IN" dirty="0"/>
              <a:t>  </a:t>
            </a:r>
            <a:br>
              <a:rPr lang="en-IN" dirty="0"/>
            </a:br>
            <a:endParaRPr lang="en-IN" dirty="0"/>
          </a:p>
        </p:txBody>
      </p:sp>
      <p:sp>
        <p:nvSpPr>
          <p:cNvPr id="27" name="Subtitle 26">
            <a:extLst>
              <a:ext uri="{FF2B5EF4-FFF2-40B4-BE49-F238E27FC236}">
                <a16:creationId xmlns:a16="http://schemas.microsoft.com/office/drawing/2014/main" id="{1D526DA1-F681-B709-4F06-9A0E74B5817D}"/>
              </a:ext>
            </a:extLst>
          </p:cNvPr>
          <p:cNvSpPr>
            <a:spLocks noGrp="1"/>
          </p:cNvSpPr>
          <p:nvPr>
            <p:ph type="subTitle" idx="14"/>
          </p:nvPr>
        </p:nvSpPr>
        <p:spPr>
          <a:xfrm>
            <a:off x="1099151" y="1887388"/>
            <a:ext cx="7056108" cy="2652379"/>
          </a:xfrm>
        </p:spPr>
        <p:txBody>
          <a:bodyPr>
            <a:noAutofit/>
          </a:bodyPr>
          <a:lstStyle/>
          <a:p>
            <a:pPr algn="l">
              <a:buFont typeface="Arial" panose="020B0604020202020204" pitchFamily="34" charset="0"/>
              <a:buChar char="•"/>
            </a:pPr>
            <a:r>
              <a:rPr lang="en-US" sz="1800" dirty="0"/>
              <a:t>Check for missing values in each column and decide how to handle them (e.g., imputation or removal).</a:t>
            </a:r>
          </a:p>
          <a:p>
            <a:pPr algn="l">
              <a:buFont typeface="Arial" panose="020B0604020202020204" pitchFamily="34" charset="0"/>
              <a:buChar char="•"/>
            </a:pPr>
            <a:r>
              <a:rPr lang="en-US" sz="1800" dirty="0"/>
              <a:t>Handle data types appropriately (e.g., convert the date column to datetime).</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Ensure data consistency and correctness, such as checking that percentages are within valid ranges (0-100%).</a:t>
            </a:r>
            <a:endParaRPr lang="en-IN" sz="1800" dirty="0"/>
          </a:p>
          <a:p>
            <a:pPr marL="114300" indent="0" algn="l"/>
            <a:endParaRPr lang="en-US" sz="1800" dirty="0"/>
          </a:p>
        </p:txBody>
      </p:sp>
      <p:sp>
        <p:nvSpPr>
          <p:cNvPr id="29" name="Subtitle 28">
            <a:extLst>
              <a:ext uri="{FF2B5EF4-FFF2-40B4-BE49-F238E27FC236}">
                <a16:creationId xmlns:a16="http://schemas.microsoft.com/office/drawing/2014/main" id="{958CAEB7-8206-5D50-0C09-986B454609D5}"/>
              </a:ext>
            </a:extLst>
          </p:cNvPr>
          <p:cNvSpPr>
            <a:spLocks noGrp="1"/>
          </p:cNvSpPr>
          <p:nvPr>
            <p:ph type="subTitle" idx="1"/>
          </p:nvPr>
        </p:nvSpPr>
        <p:spPr/>
        <p:txBody>
          <a:bodyPr/>
          <a:lstStyle/>
          <a:p>
            <a:r>
              <a:rPr lang="en-IN"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66" name="Google Shape;666;p37"/>
          <p:cNvSpPr txBox="1">
            <a:spLocks noGrp="1"/>
          </p:cNvSpPr>
          <p:nvPr>
            <p:ph type="title" idx="2"/>
          </p:nvPr>
        </p:nvSpPr>
        <p:spPr>
          <a:xfrm>
            <a:off x="947063" y="2573188"/>
            <a:ext cx="2017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br>
              <a:rPr lang="en-IN" dirty="0"/>
            </a:br>
            <a:endParaRPr dirty="0"/>
          </a:p>
        </p:txBody>
      </p:sp>
      <p:sp>
        <p:nvSpPr>
          <p:cNvPr id="667" name="Google Shape;667;p37"/>
          <p:cNvSpPr txBox="1">
            <a:spLocks noGrp="1"/>
          </p:cNvSpPr>
          <p:nvPr>
            <p:ph type="title" idx="3"/>
          </p:nvPr>
        </p:nvSpPr>
        <p:spPr>
          <a:xfrm>
            <a:off x="3563388" y="2573188"/>
            <a:ext cx="20172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a:t> </a:t>
            </a:r>
            <a:endParaRPr dirty="0"/>
          </a:p>
        </p:txBody>
      </p:sp>
      <p:sp>
        <p:nvSpPr>
          <p:cNvPr id="668" name="Google Shape;668;p37"/>
          <p:cNvSpPr txBox="1">
            <a:spLocks noGrp="1"/>
          </p:cNvSpPr>
          <p:nvPr>
            <p:ph type="subTitle" idx="4"/>
          </p:nvPr>
        </p:nvSpPr>
        <p:spPr>
          <a:xfrm>
            <a:off x="713225" y="1757312"/>
            <a:ext cx="8071844" cy="3570072"/>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dirty="0"/>
              <a:t>Calculate summary statistics for relevant columns (mean, median, standard deviation, etc.).</a:t>
            </a:r>
          </a:p>
          <a:p>
            <a:pPr marL="285750" lvl="0" indent="-285750" algn="l" rtl="0">
              <a:spcBef>
                <a:spcPts val="0"/>
              </a:spcBef>
              <a:spcAft>
                <a:spcPts val="1200"/>
              </a:spcAft>
              <a:buFont typeface="Arial" panose="020B0604020202020204" pitchFamily="34" charset="0"/>
              <a:buChar char="•"/>
            </a:pPr>
            <a:r>
              <a:rPr lang="en-US" dirty="0"/>
              <a:t>Create various visualizations to explore trends and patterns, such as:</a:t>
            </a:r>
          </a:p>
          <a:p>
            <a:pPr marL="742950" lvl="1" indent="-285750" algn="just">
              <a:spcAft>
                <a:spcPts val="1200"/>
              </a:spcAft>
              <a:buFont typeface="Arial" panose="020B0604020202020204" pitchFamily="34" charset="0"/>
              <a:buChar char="•"/>
            </a:pPr>
            <a:r>
              <a:rPr lang="en-US" dirty="0"/>
              <a:t>Time series plots of vaccination progress over time.</a:t>
            </a:r>
          </a:p>
          <a:p>
            <a:pPr marL="742950" lvl="1" indent="-285750" algn="just">
              <a:spcAft>
                <a:spcPts val="1200"/>
              </a:spcAft>
              <a:buFont typeface="Arial" panose="020B0604020202020204" pitchFamily="34" charset="0"/>
              <a:buChar char="•"/>
            </a:pPr>
            <a:r>
              <a:rPr lang="en-US" dirty="0"/>
              <a:t>Bar charts to compare vaccination rates among countries.</a:t>
            </a:r>
          </a:p>
          <a:p>
            <a:pPr marL="742950" lvl="1" indent="-285750" algn="just">
              <a:spcAft>
                <a:spcPts val="1200"/>
              </a:spcAft>
              <a:buFont typeface="Arial" panose="020B0604020202020204" pitchFamily="34" charset="0"/>
              <a:buChar char="•"/>
            </a:pPr>
            <a:r>
              <a:rPr lang="en-US" dirty="0"/>
              <a:t>Heatmaps to identify correlations between variables.</a:t>
            </a:r>
          </a:p>
          <a:p>
            <a:pPr marL="285750" lvl="0" indent="-285750" algn="l" rtl="0">
              <a:spcBef>
                <a:spcPts val="0"/>
              </a:spcBef>
              <a:spcAft>
                <a:spcPts val="1200"/>
              </a:spcAft>
              <a:buFont typeface="Arial" panose="020B0604020202020204" pitchFamily="34" charset="0"/>
              <a:buChar char="•"/>
            </a:pPr>
            <a:r>
              <a:rPr lang="en-US" dirty="0"/>
              <a:t>Analyze the geographical distribution of vaccination progress using world maps.</a:t>
            </a:r>
            <a:endParaRPr dirty="0"/>
          </a:p>
        </p:txBody>
      </p:sp>
      <p:sp>
        <p:nvSpPr>
          <p:cNvPr id="669" name="Google Shape;669;p37"/>
          <p:cNvSpPr txBox="1">
            <a:spLocks noGrp="1"/>
          </p:cNvSpPr>
          <p:nvPr>
            <p:ph type="title" idx="5"/>
          </p:nvPr>
        </p:nvSpPr>
        <p:spPr>
          <a:xfrm>
            <a:off x="6179738" y="2573188"/>
            <a:ext cx="20172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a:t>  </a:t>
            </a:r>
            <a:endParaRPr dirty="0"/>
          </a:p>
        </p:txBody>
      </p:sp>
      <p:sp>
        <p:nvSpPr>
          <p:cNvPr id="670" name="Google Shape;670;p37"/>
          <p:cNvSpPr txBox="1">
            <a:spLocks noGrp="1"/>
          </p:cNvSpPr>
          <p:nvPr>
            <p:ph type="subTitle" idx="6"/>
          </p:nvPr>
        </p:nvSpPr>
        <p:spPr>
          <a:xfrm>
            <a:off x="6127388" y="3060075"/>
            <a:ext cx="21219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  </a:t>
            </a:r>
            <a:endParaRPr dirty="0"/>
          </a:p>
        </p:txBody>
      </p:sp>
      <p:sp>
        <p:nvSpPr>
          <p:cNvPr id="671" name="Google Shape;671;p37"/>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i="0" dirty="0">
                <a:effectLst/>
                <a:latin typeface="Algerian" panose="04020705040A02060702" pitchFamily="82" charset="0"/>
              </a:rPr>
              <a:t>Exploratory Data Analysis (EDA)</a:t>
            </a:r>
            <a:endParaRPr dirty="0">
              <a:latin typeface="Algerian" panose="04020705040A02060702" pitchFamily="82" charset="0"/>
            </a:endParaRPr>
          </a:p>
        </p:txBody>
      </p:sp>
      <p:sp>
        <p:nvSpPr>
          <p:cNvPr id="672" name="Google Shape;672;p37"/>
          <p:cNvSpPr txBox="1">
            <a:spLocks noGrp="1"/>
          </p:cNvSpPr>
          <p:nvPr>
            <p:ph type="subTitle" idx="1"/>
          </p:nvPr>
        </p:nvSpPr>
        <p:spPr>
          <a:xfrm>
            <a:off x="894713" y="3060075"/>
            <a:ext cx="21219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  </a:t>
            </a:r>
            <a:endParaRPr dirty="0"/>
          </a:p>
        </p:txBody>
      </p:sp>
      <p:sp>
        <p:nvSpPr>
          <p:cNvPr id="686" name="Google Shape;686;p37"/>
          <p:cNvSpPr/>
          <p:nvPr/>
        </p:nvSpPr>
        <p:spPr>
          <a:xfrm>
            <a:off x="6792402" y="13912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055403" y="2204237"/>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2267497" y="14664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9"/>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Statistical Analysis</a:t>
            </a:r>
            <a:endParaRPr dirty="0">
              <a:latin typeface="Algerian" panose="04020705040A02060702" pitchFamily="82" charset="0"/>
            </a:endParaRPr>
          </a:p>
        </p:txBody>
      </p:sp>
      <p:sp>
        <p:nvSpPr>
          <p:cNvPr id="773" name="Google Shape;773;p39"/>
          <p:cNvSpPr txBox="1">
            <a:spLocks noGrp="1"/>
          </p:cNvSpPr>
          <p:nvPr>
            <p:ph type="subTitle" idx="1"/>
          </p:nvPr>
        </p:nvSpPr>
        <p:spPr>
          <a:xfrm>
            <a:off x="1564454" y="3849595"/>
            <a:ext cx="25653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 </a:t>
            </a:r>
            <a:endParaRPr dirty="0"/>
          </a:p>
        </p:txBody>
      </p:sp>
      <p:sp>
        <p:nvSpPr>
          <p:cNvPr id="774" name="Google Shape;774;p39"/>
          <p:cNvSpPr txBox="1">
            <a:spLocks noGrp="1"/>
          </p:cNvSpPr>
          <p:nvPr>
            <p:ph type="subTitle" idx="2"/>
          </p:nvPr>
        </p:nvSpPr>
        <p:spPr>
          <a:xfrm>
            <a:off x="1562575" y="2904750"/>
            <a:ext cx="2565300" cy="1077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 </a:t>
            </a:r>
          </a:p>
          <a:p>
            <a:pPr marL="0" lvl="0" indent="0" algn="ctr" rtl="0">
              <a:spcBef>
                <a:spcPts val="0"/>
              </a:spcBef>
              <a:spcAft>
                <a:spcPts val="1200"/>
              </a:spcAft>
              <a:buNone/>
            </a:pPr>
            <a:endParaRPr dirty="0"/>
          </a:p>
        </p:txBody>
      </p:sp>
      <p:sp>
        <p:nvSpPr>
          <p:cNvPr id="775" name="Google Shape;775;p39"/>
          <p:cNvSpPr txBox="1">
            <a:spLocks noGrp="1"/>
          </p:cNvSpPr>
          <p:nvPr>
            <p:ph type="subTitle" idx="3"/>
          </p:nvPr>
        </p:nvSpPr>
        <p:spPr>
          <a:xfrm>
            <a:off x="5032879" y="3849595"/>
            <a:ext cx="25653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  </a:t>
            </a:r>
            <a:endParaRPr dirty="0"/>
          </a:p>
        </p:txBody>
      </p:sp>
      <p:sp>
        <p:nvSpPr>
          <p:cNvPr id="776" name="Google Shape;776;p39"/>
          <p:cNvSpPr txBox="1">
            <a:spLocks noGrp="1"/>
          </p:cNvSpPr>
          <p:nvPr>
            <p:ph type="subTitle" idx="4"/>
          </p:nvPr>
        </p:nvSpPr>
        <p:spPr>
          <a:xfrm>
            <a:off x="1107139" y="1677146"/>
            <a:ext cx="7181728" cy="2776321"/>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Arial" panose="020B0604020202020204" pitchFamily="34" charset="0"/>
              <a:buChar char="•"/>
            </a:pPr>
            <a:r>
              <a:rPr lang="en-US" sz="2000" dirty="0"/>
              <a:t>Conduct hypothesis testing to answer specific research questions (e.g., comparing vaccination rates between countries using t-tests).</a:t>
            </a:r>
          </a:p>
          <a:p>
            <a:pPr marL="342900" lvl="0" algn="l" rtl="0">
              <a:spcBef>
                <a:spcPts val="0"/>
              </a:spcBef>
              <a:spcAft>
                <a:spcPts val="1200"/>
              </a:spcAft>
              <a:buFont typeface="Arial" panose="020B0604020202020204" pitchFamily="34" charset="0"/>
              <a:buChar char="•"/>
            </a:pPr>
            <a:r>
              <a:rPr lang="en-US" sz="2000" dirty="0"/>
              <a:t>Use regression analysis to model the impact of variables (e.g., vaccine type or GDP) on vaccination rates.</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C0BE0F3-517B-9A7F-8872-846860018242}"/>
              </a:ext>
            </a:extLst>
          </p:cNvPr>
          <p:cNvSpPr>
            <a:spLocks noGrp="1"/>
          </p:cNvSpPr>
          <p:nvPr>
            <p:ph type="subTitle" idx="1"/>
          </p:nvPr>
        </p:nvSpPr>
        <p:spPr/>
        <p:txBody>
          <a:bodyPr>
            <a:normAutofit fontScale="77500" lnSpcReduction="20000"/>
          </a:bodyPr>
          <a:lstStyle/>
          <a:p>
            <a:r>
              <a:rPr lang="en-IN" dirty="0"/>
              <a:t>  </a:t>
            </a:r>
          </a:p>
        </p:txBody>
      </p:sp>
      <p:sp>
        <p:nvSpPr>
          <p:cNvPr id="3" name="Subtitle 2">
            <a:extLst>
              <a:ext uri="{FF2B5EF4-FFF2-40B4-BE49-F238E27FC236}">
                <a16:creationId xmlns:a16="http://schemas.microsoft.com/office/drawing/2014/main" id="{0E157FB4-0731-19B0-A1B5-5FDFFD91B4D4}"/>
              </a:ext>
            </a:extLst>
          </p:cNvPr>
          <p:cNvSpPr>
            <a:spLocks noGrp="1"/>
          </p:cNvSpPr>
          <p:nvPr>
            <p:ph type="subTitle" idx="2"/>
          </p:nvPr>
        </p:nvSpPr>
        <p:spPr>
          <a:xfrm>
            <a:off x="1253067" y="1263991"/>
            <a:ext cx="6637866" cy="3113276"/>
          </a:xfrm>
        </p:spPr>
        <p:txBody>
          <a:bodyPr>
            <a:noAutofit/>
          </a:bodyPr>
          <a:lstStyle/>
          <a:p>
            <a:pPr algn="l">
              <a:lnSpc>
                <a:spcPct val="210000"/>
              </a:lnSpc>
              <a:buFont typeface="Arial" panose="020B0604020202020204" pitchFamily="34" charset="0"/>
              <a:buChar char="•"/>
            </a:pPr>
            <a:r>
              <a:rPr lang="en-US" sz="1800" dirty="0"/>
              <a:t>Develop informative and visually appealing charts and graphs.</a:t>
            </a:r>
          </a:p>
          <a:p>
            <a:pPr algn="l">
              <a:lnSpc>
                <a:spcPct val="210000"/>
              </a:lnSpc>
              <a:buFont typeface="Arial" panose="020B0604020202020204" pitchFamily="34" charset="0"/>
              <a:buChar char="•"/>
            </a:pPr>
            <a:r>
              <a:rPr lang="en-US" sz="1800" dirty="0"/>
              <a:t>Consider creating interactive visualizations for online sharing or presentations.</a:t>
            </a:r>
          </a:p>
          <a:p>
            <a:pPr algn="l">
              <a:lnSpc>
                <a:spcPct val="210000"/>
              </a:lnSpc>
              <a:buFont typeface="Arial" panose="020B0604020202020204" pitchFamily="34" charset="0"/>
              <a:buChar char="•"/>
            </a:pPr>
            <a:r>
              <a:rPr lang="en-US" sz="1800" dirty="0"/>
              <a:t>Ensure that your visualizations are well-labeled and easy to interpret.</a:t>
            </a:r>
            <a:endParaRPr lang="en-IN" sz="1800" dirty="0"/>
          </a:p>
        </p:txBody>
      </p:sp>
      <p:sp>
        <p:nvSpPr>
          <p:cNvPr id="4" name="Subtitle 3">
            <a:extLst>
              <a:ext uri="{FF2B5EF4-FFF2-40B4-BE49-F238E27FC236}">
                <a16:creationId xmlns:a16="http://schemas.microsoft.com/office/drawing/2014/main" id="{2241CC15-4D03-B2EE-5E48-6D993FE18E49}"/>
              </a:ext>
            </a:extLst>
          </p:cNvPr>
          <p:cNvSpPr>
            <a:spLocks noGrp="1"/>
          </p:cNvSpPr>
          <p:nvPr>
            <p:ph type="subTitle" idx="3"/>
          </p:nvPr>
        </p:nvSpPr>
        <p:spPr/>
        <p:txBody>
          <a:bodyPr>
            <a:normAutofit fontScale="77500" lnSpcReduction="20000"/>
          </a:bodyPr>
          <a:lstStyle/>
          <a:p>
            <a:r>
              <a:rPr lang="en-IN" dirty="0"/>
              <a:t>    </a:t>
            </a:r>
          </a:p>
        </p:txBody>
      </p:sp>
      <p:sp>
        <p:nvSpPr>
          <p:cNvPr id="5" name="Subtitle 4">
            <a:extLst>
              <a:ext uri="{FF2B5EF4-FFF2-40B4-BE49-F238E27FC236}">
                <a16:creationId xmlns:a16="http://schemas.microsoft.com/office/drawing/2014/main" id="{C1A27380-76E0-5EB7-2C4E-53C2DA9C6BB7}"/>
              </a:ext>
            </a:extLst>
          </p:cNvPr>
          <p:cNvSpPr>
            <a:spLocks noGrp="1"/>
          </p:cNvSpPr>
          <p:nvPr>
            <p:ph type="subTitle" idx="4"/>
          </p:nvPr>
        </p:nvSpPr>
        <p:spPr/>
        <p:txBody>
          <a:bodyPr/>
          <a:lstStyle/>
          <a:p>
            <a:r>
              <a:rPr lang="en-IN" dirty="0"/>
              <a:t>  </a:t>
            </a:r>
          </a:p>
        </p:txBody>
      </p:sp>
      <p:sp>
        <p:nvSpPr>
          <p:cNvPr id="6" name="Title 5">
            <a:extLst>
              <a:ext uri="{FF2B5EF4-FFF2-40B4-BE49-F238E27FC236}">
                <a16:creationId xmlns:a16="http://schemas.microsoft.com/office/drawing/2014/main" id="{9816DADF-A195-EDB3-569C-AF909876C209}"/>
              </a:ext>
            </a:extLst>
          </p:cNvPr>
          <p:cNvSpPr>
            <a:spLocks noGrp="1"/>
          </p:cNvSpPr>
          <p:nvPr>
            <p:ph type="title"/>
          </p:nvPr>
        </p:nvSpPr>
        <p:spPr/>
        <p:txBody>
          <a:bodyPr/>
          <a:lstStyle/>
          <a:p>
            <a:r>
              <a:rPr lang="en-IN" dirty="0">
                <a:latin typeface="Algerian" panose="04020705040A02060702" pitchFamily="82" charset="0"/>
              </a:rPr>
              <a:t>Visualization</a:t>
            </a:r>
          </a:p>
        </p:txBody>
      </p:sp>
    </p:spTree>
    <p:extLst>
      <p:ext uri="{BB962C8B-B14F-4D97-AF65-F5344CB8AC3E}">
        <p14:creationId xmlns:p14="http://schemas.microsoft.com/office/powerpoint/2010/main" val="308578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601133" y="1584578"/>
            <a:ext cx="6764868" cy="3019372"/>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200"/>
              </a:spcAft>
              <a:buFont typeface="Arial" panose="020B0604020202020204" pitchFamily="34" charset="0"/>
              <a:buChar char="•"/>
            </a:pPr>
            <a:r>
              <a:rPr lang="en-US" sz="1600" dirty="0">
                <a:solidFill>
                  <a:schemeClr val="accent4"/>
                </a:solidFill>
              </a:rPr>
              <a:t>Summarize your findings and highlight key insights.</a:t>
            </a:r>
          </a:p>
          <a:p>
            <a:pPr marL="285750" lvl="0" indent="-285750" algn="l" rtl="0">
              <a:lnSpc>
                <a:spcPct val="100000"/>
              </a:lnSpc>
              <a:spcBef>
                <a:spcPts val="0"/>
              </a:spcBef>
              <a:spcAft>
                <a:spcPts val="1200"/>
              </a:spcAft>
              <a:buFont typeface="Arial" panose="020B0604020202020204" pitchFamily="34" charset="0"/>
              <a:buChar char="•"/>
            </a:pPr>
            <a:r>
              <a:rPr lang="en-US" sz="1600" dirty="0">
                <a:solidFill>
                  <a:schemeClr val="accent4"/>
                </a:solidFill>
              </a:rPr>
              <a:t>Provide actionable recommendations based on your analysis. For example:</a:t>
            </a:r>
          </a:p>
          <a:p>
            <a:pPr marL="742950" lvl="1" indent="-285750">
              <a:lnSpc>
                <a:spcPct val="100000"/>
              </a:lnSpc>
              <a:spcAft>
                <a:spcPts val="1200"/>
              </a:spcAft>
              <a:buFont typeface="Arial" panose="020B0604020202020204" pitchFamily="34" charset="0"/>
              <a:buChar char="•"/>
            </a:pPr>
            <a:r>
              <a:rPr lang="en-US" sz="1600" dirty="0">
                <a:solidFill>
                  <a:schemeClr val="accent4"/>
                </a:solidFill>
              </a:rPr>
              <a:t>Suggest strategies to improve vaccine distribution in countries with low vaccination rates.</a:t>
            </a:r>
          </a:p>
          <a:p>
            <a:pPr marL="742950" lvl="1" indent="-285750">
              <a:lnSpc>
                <a:spcPct val="100000"/>
              </a:lnSpc>
              <a:spcAft>
                <a:spcPts val="1200"/>
              </a:spcAft>
              <a:buFont typeface="Arial" panose="020B0604020202020204" pitchFamily="34" charset="0"/>
              <a:buChar char="•"/>
            </a:pPr>
            <a:r>
              <a:rPr lang="en-US" sz="1600" dirty="0">
                <a:solidFill>
                  <a:schemeClr val="accent4"/>
                </a:solidFill>
              </a:rPr>
              <a:t>Identify factors that correlate with higher vaccination rates.</a:t>
            </a:r>
          </a:p>
          <a:p>
            <a:pPr marL="742950" lvl="1" indent="-285750">
              <a:lnSpc>
                <a:spcPct val="100000"/>
              </a:lnSpc>
              <a:spcAft>
                <a:spcPts val="1200"/>
              </a:spcAft>
              <a:buFont typeface="Arial" panose="020B0604020202020204" pitchFamily="34" charset="0"/>
              <a:buChar char="•"/>
            </a:pPr>
            <a:r>
              <a:rPr lang="en-US" sz="1600" dirty="0">
                <a:solidFill>
                  <a:schemeClr val="accent4"/>
                </a:solidFill>
              </a:rPr>
              <a:t>Propose further research questions or areas of investigation.</a:t>
            </a: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Insight and Recommendation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75"/>
        <p:cNvGrpSpPr/>
        <p:nvPr/>
      </p:nvGrpSpPr>
      <p:grpSpPr>
        <a:xfrm>
          <a:off x="0" y="0"/>
          <a:ext cx="0" cy="0"/>
          <a:chOff x="0" y="0"/>
          <a:chExt cx="0" cy="0"/>
        </a:xfrm>
      </p:grpSpPr>
      <p:pic>
        <p:nvPicPr>
          <p:cNvPr id="5976" name="Google Shape;5976;p56"/>
          <p:cNvPicPr preferRelativeResize="0"/>
          <p:nvPr/>
        </p:nvPicPr>
        <p:blipFill>
          <a:blip r:embed="rId4">
            <a:alphaModFix amt="56000"/>
          </a:blip>
          <a:stretch>
            <a:fillRect/>
          </a:stretch>
        </p:blipFill>
        <p:spPr>
          <a:xfrm>
            <a:off x="0" y="-24"/>
            <a:ext cx="9144000" cy="5143551"/>
          </a:xfrm>
          <a:prstGeom prst="rect">
            <a:avLst/>
          </a:prstGeom>
          <a:noFill/>
          <a:ln>
            <a:noFill/>
          </a:ln>
        </p:spPr>
      </p:pic>
      <p:sp>
        <p:nvSpPr>
          <p:cNvPr id="5977" name="Google Shape;5977;p56"/>
          <p:cNvSpPr txBox="1">
            <a:spLocks noGrp="1"/>
          </p:cNvSpPr>
          <p:nvPr>
            <p:ph type="subTitle" idx="1"/>
          </p:nvPr>
        </p:nvSpPr>
        <p:spPr>
          <a:xfrm>
            <a:off x="4401040" y="1356175"/>
            <a:ext cx="4876877" cy="282529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Create a comprehensive report or presentation to communicate your analysis effectively.</a:t>
            </a:r>
          </a:p>
          <a:p>
            <a:pPr marL="285750" lvl="0" indent="-285750" algn="l" rtl="0">
              <a:lnSpc>
                <a:spcPct val="150000"/>
              </a:lnSpc>
              <a:spcBef>
                <a:spcPts val="0"/>
              </a:spcBef>
              <a:spcAft>
                <a:spcPts val="0"/>
              </a:spcAft>
              <a:buFont typeface="Arial" panose="020B0604020202020204" pitchFamily="34" charset="0"/>
              <a:buChar char="•"/>
            </a:pPr>
            <a:r>
              <a:rPr lang="en-US" sz="1600" dirty="0"/>
              <a:t>Structure your report logically, including an introduction, methodology, results, and conclusions.</a:t>
            </a:r>
          </a:p>
          <a:p>
            <a:pPr marL="285750" lvl="0" indent="-285750" algn="l" rtl="0">
              <a:lnSpc>
                <a:spcPct val="150000"/>
              </a:lnSpc>
              <a:spcBef>
                <a:spcPts val="0"/>
              </a:spcBef>
              <a:spcAft>
                <a:spcPts val="0"/>
              </a:spcAft>
              <a:buFont typeface="Arial" panose="020B0604020202020204" pitchFamily="34" charset="0"/>
              <a:buChar char="•"/>
            </a:pPr>
            <a:r>
              <a:rPr lang="en-US" sz="1600" dirty="0"/>
              <a:t>Include visualizations, tables, and clear explanations to support your findings.</a:t>
            </a:r>
          </a:p>
          <a:p>
            <a:pPr marL="285750" lvl="0" indent="-285750" algn="l" rtl="0">
              <a:lnSpc>
                <a:spcPct val="150000"/>
              </a:lnSpc>
              <a:spcBef>
                <a:spcPts val="0"/>
              </a:spcBef>
              <a:spcAft>
                <a:spcPts val="0"/>
              </a:spcAft>
              <a:buFont typeface="Arial" panose="020B0604020202020204" pitchFamily="34" charset="0"/>
              <a:buChar char="•"/>
            </a:pPr>
            <a:r>
              <a:rPr lang="en-US" sz="1600" dirty="0"/>
              <a:t>Share your work with relevant stakeholders, such as public health authorities or researchers in the field.</a:t>
            </a:r>
            <a:endParaRPr sz="1600" dirty="0"/>
          </a:p>
        </p:txBody>
      </p:sp>
      <p:sp>
        <p:nvSpPr>
          <p:cNvPr id="5978" name="Google Shape;5978;p56"/>
          <p:cNvSpPr txBox="1">
            <a:spLocks noGrp="1"/>
          </p:cNvSpPr>
          <p:nvPr>
            <p:ph type="title"/>
          </p:nvPr>
        </p:nvSpPr>
        <p:spPr>
          <a:xfrm>
            <a:off x="4951234" y="565626"/>
            <a:ext cx="393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latin typeface="Algerian" panose="04020705040A02060702" pitchFamily="82" charset="0"/>
              </a:rPr>
              <a:t>Report and Sharing</a:t>
            </a:r>
            <a:endParaRPr dirty="0">
              <a:latin typeface="Algerian" panose="04020705040A02060702" pitchFamily="82" charset="0"/>
            </a:endParaRPr>
          </a:p>
        </p:txBody>
      </p:sp>
      <p:sp>
        <p:nvSpPr>
          <p:cNvPr id="5979" name="Google Shape;5979;p56"/>
          <p:cNvSpPr/>
          <p:nvPr/>
        </p:nvSpPr>
        <p:spPr>
          <a:xfrm flipH="1">
            <a:off x="2529839" y="12927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6"/>
          <p:cNvSpPr/>
          <p:nvPr/>
        </p:nvSpPr>
        <p:spPr>
          <a:xfrm flipH="1">
            <a:off x="3315514" y="315803"/>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6"/>
          <p:cNvSpPr/>
          <p:nvPr/>
        </p:nvSpPr>
        <p:spPr>
          <a:xfrm flipH="1">
            <a:off x="3613495" y="31436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56"/>
          <p:cNvGrpSpPr/>
          <p:nvPr/>
        </p:nvGrpSpPr>
        <p:grpSpPr>
          <a:xfrm>
            <a:off x="856179" y="716950"/>
            <a:ext cx="760017" cy="943087"/>
            <a:chOff x="856179" y="716950"/>
            <a:chExt cx="760017" cy="943087"/>
          </a:xfrm>
        </p:grpSpPr>
        <p:sp>
          <p:nvSpPr>
            <p:cNvPr id="5983" name="Google Shape;5983;p56"/>
            <p:cNvSpPr/>
            <p:nvPr/>
          </p:nvSpPr>
          <p:spPr>
            <a:xfrm flipH="1">
              <a:off x="856179" y="787153"/>
              <a:ext cx="760017" cy="647635"/>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6"/>
            <p:cNvSpPr/>
            <p:nvPr/>
          </p:nvSpPr>
          <p:spPr>
            <a:xfrm rot="-5216396" flipH="1">
              <a:off x="934487" y="1562019"/>
              <a:ext cx="95536" cy="9553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6"/>
            <p:cNvSpPr/>
            <p:nvPr/>
          </p:nvSpPr>
          <p:spPr>
            <a:xfrm flipH="1">
              <a:off x="1138269" y="7169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56"/>
          <p:cNvGrpSpPr/>
          <p:nvPr/>
        </p:nvGrpSpPr>
        <p:grpSpPr>
          <a:xfrm>
            <a:off x="2885770" y="3695040"/>
            <a:ext cx="1067939" cy="988984"/>
            <a:chOff x="2885770" y="3695040"/>
            <a:chExt cx="1067939" cy="988984"/>
          </a:xfrm>
        </p:grpSpPr>
        <p:sp>
          <p:nvSpPr>
            <p:cNvPr id="5987" name="Google Shape;5987;p56"/>
            <p:cNvSpPr/>
            <p:nvPr/>
          </p:nvSpPr>
          <p:spPr>
            <a:xfrm flipH="1">
              <a:off x="2885770" y="369504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6"/>
            <p:cNvSpPr/>
            <p:nvPr/>
          </p:nvSpPr>
          <p:spPr>
            <a:xfrm rot="-7196741" flipH="1">
              <a:off x="3535763" y="4570996"/>
              <a:ext cx="95557" cy="9555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6"/>
            <p:cNvSpPr/>
            <p:nvPr/>
          </p:nvSpPr>
          <p:spPr>
            <a:xfrm rot="-1976495" flipH="1">
              <a:off x="3242427" y="3759967"/>
              <a:ext cx="70065" cy="7006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56"/>
          <p:cNvGrpSpPr/>
          <p:nvPr/>
        </p:nvGrpSpPr>
        <p:grpSpPr>
          <a:xfrm>
            <a:off x="7903424" y="4258650"/>
            <a:ext cx="1118818" cy="884881"/>
            <a:chOff x="7903424" y="4258650"/>
            <a:chExt cx="1118818" cy="884881"/>
          </a:xfrm>
        </p:grpSpPr>
        <p:sp>
          <p:nvSpPr>
            <p:cNvPr id="5991" name="Google Shape;5991;p56"/>
            <p:cNvSpPr/>
            <p:nvPr/>
          </p:nvSpPr>
          <p:spPr>
            <a:xfrm rot="-5400000" flipH="1">
              <a:off x="8072293"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6"/>
            <p:cNvSpPr/>
            <p:nvPr/>
          </p:nvSpPr>
          <p:spPr>
            <a:xfrm flipH="1">
              <a:off x="79676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6"/>
            <p:cNvSpPr/>
            <p:nvPr/>
          </p:nvSpPr>
          <p:spPr>
            <a:xfrm flipH="1">
              <a:off x="8475894" y="4258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765</Words>
  <Application>Microsoft Office PowerPoint</Application>
  <PresentationFormat>On-screen Show (16:9)</PresentationFormat>
  <Paragraphs>126</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Roboto Condensed</vt:lpstr>
      <vt:lpstr>Amasis MT Pro Black</vt:lpstr>
      <vt:lpstr>Anaheim</vt:lpstr>
      <vt:lpstr>Alegreya Sans SC</vt:lpstr>
      <vt:lpstr>Nanum Gothic</vt:lpstr>
      <vt:lpstr>Algerian</vt:lpstr>
      <vt:lpstr>COVID-19 Vaccine Breakthrough by Slidesgo</vt:lpstr>
      <vt:lpstr>COVID 19  VACCINE ANALYSIS</vt:lpstr>
      <vt:lpstr>Abstract </vt:lpstr>
      <vt:lpstr>DataExploration        and Understanding</vt:lpstr>
      <vt:lpstr>    Data Preprocessing</vt:lpstr>
      <vt:lpstr>   </vt:lpstr>
      <vt:lpstr>Statistical Analysis</vt:lpstr>
      <vt:lpstr>Visualization</vt:lpstr>
      <vt:lpstr> </vt:lpstr>
      <vt:lpstr>Report and Sharing</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ANALYSIS</dc:title>
  <dc:creator>vishnu</dc:creator>
  <cp:lastModifiedBy>vishnu k</cp:lastModifiedBy>
  <cp:revision>2</cp:revision>
  <dcterms:modified xsi:type="dcterms:W3CDTF">2023-10-10T17:37:38Z</dcterms:modified>
</cp:coreProperties>
</file>